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alk1073.com/2019/08/12/no-room-for-trafficking/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owardsdatascience.com/fine-tuning-xgboost-in-python-like-a-boss-b4543ed8b1e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zualetech.com/zuotel-hotel-booking-and-management-system/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knkx.org/post/seattle-confronts-child-prostitution-problem-after-fbi-sweeps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hoicehotels.com/comfort-inn" TargetMode="External"/><Relationship Id="rId3" Type="http://schemas.openxmlformats.org/officeDocument/2006/relationships/hyperlink" Target="https://www.bestwestern.com/en_US.html" TargetMode="External"/><Relationship Id="rId4" Type="http://schemas.openxmlformats.org/officeDocument/2006/relationships/hyperlink" Target="https://www.hilton.com/en/hilton/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gluon-cv.mxnet.io/build/examples_datasets/imagenet.html" TargetMode="External"/><Relationship Id="rId3" Type="http://schemas.openxmlformats.org/officeDocument/2006/relationships/hyperlink" Target="https://chrisalbon.com/machine_learning/model_evaluation/f1_score/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https://talk1073.com/2019/08/12/no-room-for-trafficking/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7718b97b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7718b97b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7718b97b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7718b97b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476c3e76f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476c3e76f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Fine-tuning XGBoost in Python like a boss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7856c8b0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7856c8b0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https://zualetech.com/zuotel-hotel-booking-and-management-system/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76c3e76f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76c3e76f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7718b97b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7718b97b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76c3e76fa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76c3e76f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7856c8b0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7856c8b0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76c3e76f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76c3e76f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76c3e76f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76c3e76f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https://www.knkx.org/post/seattle-confronts-child-prostitution-problem-after-fbi-sweeps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Websites such as Backpage.com, Eros.com, and others are used as a platform for advertising the women, men, and youth engaged in commercial sex as well as a communication tool for setting up dates, times, and locations.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76c3e76f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76c3e76f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[1]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https://www.choicehotels.com/comfort-inn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[2]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https://www.bestwestern.com/en_US.html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[3]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https://www.hilton.com/en/hilton/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 are scraped from: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Publicly available travel websites, such as Expedia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Crowdsourcing mobile application, TraffickCam, which enables travelers to help combat sex trafficking by uploading photos of the hotel rooms they stay 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replicate real-world conditions, the images in the test set are augmented with person-shaped masks of varying size.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7856c8b0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7856c8b0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76c3e76f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76c3e76f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[1]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https://gluon-cv.mxnet.io/build/examples_datasets/imagenet.html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[2]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https://chrisalbon.com/machine_learning/model_evaluation/f1_score/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ImageNet is a dataset of over 15 millions labeled high-resolution images with around 22,000 categories. It is widely used in the research community for benchmarking state-of-the-art models.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Precision allows us to answer the following question: "Out of all the times the model says ‘this is a Hilton hotel,’ how many times are those hotels actually Hilton?"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Recall allows us to ask: "Out of all the Hilton hotels, what percentage of them does our model correctly identify as Hilton hotels?"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F1-Score cannot be high without both precision and recall also being high. High F1-Scores allows for more victims to be rescued while wasting less efforts of the authorities.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76c3e76fa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76c3e76f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Since we have a perfectly balanced dataset with 3 classes, an F1-score of larger than 33% is better than random.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ff10cc22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ff10cc22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7718b97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7718b97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keras.io/models/sequential/" TargetMode="External"/><Relationship Id="rId4" Type="http://schemas.openxmlformats.org/officeDocument/2006/relationships/hyperlink" Target="https://keras.io/applications/" TargetMode="External"/><Relationship Id="rId11" Type="http://schemas.openxmlformats.org/officeDocument/2006/relationships/hyperlink" Target="https://pypi.org/project/opencv-python/" TargetMode="External"/><Relationship Id="rId10" Type="http://schemas.openxmlformats.org/officeDocument/2006/relationships/hyperlink" Target="https://scikit-learn.org/stable/modules/model_evaluation.html#classification-metrics" TargetMode="External"/><Relationship Id="rId9" Type="http://schemas.openxmlformats.org/officeDocument/2006/relationships/hyperlink" Target="https://scikit-learn.org/stable/modules/generated/sklearn.model_selection.train_test_split.html" TargetMode="External"/><Relationship Id="rId5" Type="http://schemas.openxmlformats.org/officeDocument/2006/relationships/hyperlink" Target="https://keras.io/callbacks/" TargetMode="External"/><Relationship Id="rId6" Type="http://schemas.openxmlformats.org/officeDocument/2006/relationships/hyperlink" Target="https://keras.io/layers/core/" TargetMode="External"/><Relationship Id="rId7" Type="http://schemas.openxmlformats.org/officeDocument/2006/relationships/hyperlink" Target="https://keras.io/layers/normalization/" TargetMode="External"/><Relationship Id="rId8" Type="http://schemas.openxmlformats.org/officeDocument/2006/relationships/hyperlink" Target="https://keras.io/utils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nt-ds/hotels-against-trafficking" TargetMode="External"/><Relationship Id="rId4" Type="http://schemas.openxmlformats.org/officeDocument/2006/relationships/hyperlink" Target="https://www.linkedin.com/in/nt-ds/" TargetMode="External"/><Relationship Id="rId5" Type="http://schemas.openxmlformats.org/officeDocument/2006/relationships/hyperlink" Target="mailto:ntran19@jhu.edu" TargetMode="External"/><Relationship Id="rId6" Type="http://schemas.openxmlformats.org/officeDocument/2006/relationships/hyperlink" Target="https://medium.com/@ntran19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hyperlink" Target="https://www.huffpost.com/entry/disturbing-reality-human-trafficking_b_8831834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humantraffickinghotline.org/sex-trafficking-venuesindustries/hotelmotel-based" TargetMode="External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2.seas.gwu.edu/~pless/papers/Hotels50k.pdf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evelopers.google.com/machine-learning/crash-course/classification/precision-and-recall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9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311550" y="1740025"/>
            <a:ext cx="8520600" cy="1886700"/>
          </a:xfrm>
          <a:prstGeom prst="roundRect">
            <a:avLst>
              <a:gd fmla="val 16667" name="adj"/>
            </a:avLst>
          </a:prstGeom>
          <a:solidFill>
            <a:srgbClr val="FFFFFF">
              <a:alpha val="2737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2115875"/>
            <a:ext cx="8520600" cy="68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Hotels Against Trafficking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000000"/>
                </a:solidFill>
              </a:rPr>
              <a:t>By: Ngoc Tran</a:t>
            </a:r>
            <a:endParaRPr sz="2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00"/>
                </a:solidFill>
              </a:rPr>
              <a:t>Thursday, September 12, 2019</a:t>
            </a:r>
            <a:endParaRPr sz="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- Best Western</a:t>
            </a:r>
            <a:endParaRPr/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8461" y="1117075"/>
            <a:ext cx="1981864" cy="35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9400" y="1117075"/>
            <a:ext cx="1956412" cy="35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- Hilton</a:t>
            </a:r>
            <a:endParaRPr/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8451" y="1117075"/>
            <a:ext cx="1675297" cy="35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9400" y="1117075"/>
            <a:ext cx="1936627" cy="35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for Future Improvements</a:t>
            </a:r>
            <a:endParaRPr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Further fine-tuning the best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Further fine-tuning other </a:t>
            </a:r>
            <a:r>
              <a:rPr lang="en" sz="1600"/>
              <a:t>Deep Convolutional Neural Network</a:t>
            </a:r>
            <a:r>
              <a:rPr lang="en"/>
              <a:t> models</a:t>
            </a:r>
            <a:endParaRPr/>
          </a:p>
        </p:txBody>
      </p:sp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9875" y="2153725"/>
            <a:ext cx="3864251" cy="241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Plans</a:t>
            </a:r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Automatically classifying different hotels and motels using Deep Learning</a:t>
            </a:r>
            <a:endParaRPr/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6250" y="2017450"/>
            <a:ext cx="4131499" cy="232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75" name="Google Shape;17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https://keras.io/models/sequential/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https://keras.io/applications/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https://keras.io/callbacks/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https://keras.io/layers/core/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100" u="sng">
                <a:solidFill>
                  <a:schemeClr val="hlink"/>
                </a:solidFill>
                <a:hlinkClick r:id="rId7"/>
              </a:rPr>
              <a:t>https://keras.io/layers/normalization/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100" u="sng">
                <a:solidFill>
                  <a:schemeClr val="hlink"/>
                </a:solidFill>
                <a:hlinkClick r:id="rId8"/>
              </a:rPr>
              <a:t>https://keras.io/utils/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100" u="sng">
                <a:solidFill>
                  <a:schemeClr val="hlink"/>
                </a:solidFill>
                <a:hlinkClick r:id="rId9"/>
              </a:rPr>
              <a:t>https://scikit-learn.org/stable/modules/generated/sklearn.model_selection.train_test_split.html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100" u="sng">
                <a:solidFill>
                  <a:schemeClr val="accent5"/>
                </a:solidFill>
                <a:hlinkClick r:id="rId10"/>
              </a:rPr>
              <a:t>https://scikit-learn.org/stable/modules/model_evaluation.html#classification-metrics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100" u="sng">
                <a:solidFill>
                  <a:schemeClr val="hlink"/>
                </a:solidFill>
                <a:hlinkClick r:id="rId11"/>
              </a:rPr>
              <a:t>https://pypi.org/project/opencv-python/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Information</a:t>
            </a:r>
            <a:endParaRPr/>
          </a:p>
        </p:txBody>
      </p:sp>
      <p:sp>
        <p:nvSpPr>
          <p:cNvPr id="181" name="Google Shape;181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https://github.com/nt-ds/hotels-against-trafficking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LinkedIn: </a:t>
            </a:r>
            <a:r>
              <a:rPr lang="en" sz="1100" u="sng">
                <a:solidFill>
                  <a:schemeClr val="hlink"/>
                </a:solidFill>
                <a:hlinkClick r:id="rId4"/>
              </a:rPr>
              <a:t>https://www.linkedin.com/in/nt-ds/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Email: </a:t>
            </a:r>
            <a:r>
              <a:rPr lang="en" sz="1100" u="sng">
                <a:solidFill>
                  <a:schemeClr val="hlink"/>
                </a:solidFill>
                <a:hlinkClick r:id="rId5"/>
              </a:rPr>
              <a:t>ntran19@jhu.edu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Medium: </a:t>
            </a:r>
            <a:r>
              <a:rPr lang="en" sz="1100" u="sng">
                <a:solidFill>
                  <a:schemeClr val="hlink"/>
                </a:solidFill>
                <a:hlinkClick r:id="rId6"/>
              </a:rPr>
              <a:t>https://medium.com/@ntran19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63" name="Google Shape;63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United States alone: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Approximately </a:t>
            </a:r>
            <a:r>
              <a:rPr lang="en">
                <a:solidFill>
                  <a:srgbClr val="FF0000"/>
                </a:solidFill>
              </a:rPr>
              <a:t>75-80%</a:t>
            </a:r>
            <a:r>
              <a:rPr lang="en"/>
              <a:t> of human trafficking and slavery is for sex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>
                <a:solidFill>
                  <a:srgbClr val="FF0000"/>
                </a:solidFill>
              </a:rPr>
              <a:t>30,000</a:t>
            </a:r>
            <a:r>
              <a:rPr lang="en"/>
              <a:t> people die each year while being trafficked for sex from neglect, abuse, disease, or torture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Nearly </a:t>
            </a:r>
            <a:r>
              <a:rPr lang="en">
                <a:solidFill>
                  <a:srgbClr val="FF0000"/>
                </a:solidFill>
              </a:rPr>
              <a:t>20,000</a:t>
            </a:r>
            <a:r>
              <a:rPr lang="en"/>
              <a:t> victims are sold and trafficked each year. This number includes the victims who are as young as </a:t>
            </a:r>
            <a:r>
              <a:rPr lang="en">
                <a:solidFill>
                  <a:srgbClr val="FFFF00"/>
                </a:solidFill>
              </a:rPr>
              <a:t>5 and 6 years of 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There have been approximately </a:t>
            </a:r>
            <a:r>
              <a:rPr lang="en">
                <a:solidFill>
                  <a:srgbClr val="FF0000"/>
                </a:solidFill>
              </a:rPr>
              <a:t>100,000 to 150,000</a:t>
            </a:r>
            <a:r>
              <a:rPr lang="en"/>
              <a:t> sex slaves since 2001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475" y="2056088"/>
            <a:ext cx="3218349" cy="160917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311700" y="4661500"/>
            <a:ext cx="85206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Source: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The Disturbing Reality of Human Trafficking and Children</a:t>
            </a:r>
            <a:r>
              <a:rPr lang="en" sz="1200">
                <a:solidFill>
                  <a:srgbClr val="FFFFFF"/>
                </a:solidFill>
              </a:rPr>
              <a:t> (Dec 18, 2016)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Commercial sex within hotels and motels are most frequently advertised through online platforms (</a:t>
            </a:r>
            <a:r>
              <a:rPr lang="en"/>
              <a:t>Backpage.com, Eros.com, etc.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Goal: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Automatically classifying different </a:t>
            </a:r>
            <a:r>
              <a:rPr lang="en" u="sng"/>
              <a:t>hotel chains</a:t>
            </a:r>
            <a:r>
              <a:rPr lang="en"/>
              <a:t> using Deep Learning</a:t>
            </a:r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311700" y="4661500"/>
            <a:ext cx="85206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Source: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The National Human Trafficking Hotline</a:t>
            </a:r>
            <a:endParaRPr sz="1200">
              <a:solidFill>
                <a:srgbClr val="FFFFFF"/>
              </a:solidFill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3338" y="1762950"/>
            <a:ext cx="2618026" cy="215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Images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hotel chains: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Two-star hotel chain, Comfort Inn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Three-star hotel chain, Best Western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Four-star hotel chain, Hilton</a:t>
            </a:r>
            <a:endParaRPr sz="1200"/>
          </a:p>
        </p:txBody>
      </p:sp>
      <p:sp>
        <p:nvSpPr>
          <p:cNvPr id="80" name="Google Shape;80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set: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4,000 (128,128,3) images per hotel chain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Validation set: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1,000 (128,128,3) images per hotel chain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Test sets: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Images are augmented with person-shaped masks of varying size splitted into 4 categories, each contains the same:</a:t>
            </a:r>
            <a:endParaRPr sz="12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 sz="1000"/>
              <a:t>388 (128,128,3) Comfort Inn images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 sz="1000"/>
              <a:t>384 (128,128,3) Best Western images</a:t>
            </a:r>
            <a:endParaRPr sz="1000"/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 sz="1000"/>
              <a:t>249 (128,128,3) Hilton images</a:t>
            </a:r>
            <a:endParaRPr sz="1000"/>
          </a:p>
        </p:txBody>
      </p:sp>
      <p:sp>
        <p:nvSpPr>
          <p:cNvPr id="81" name="Google Shape;81;p16"/>
          <p:cNvSpPr txBox="1"/>
          <p:nvPr/>
        </p:nvSpPr>
        <p:spPr>
          <a:xfrm>
            <a:off x="311700" y="4661500"/>
            <a:ext cx="85206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Source: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A Global Hotel Recognition Dataset</a:t>
            </a:r>
            <a:endParaRPr sz="1200">
              <a:solidFill>
                <a:srgbClr val="FFFFFF"/>
              </a:solidFill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8325" y="2908225"/>
            <a:ext cx="1084644" cy="110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46474" y="2908225"/>
            <a:ext cx="1434076" cy="110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2908225"/>
            <a:ext cx="1103125" cy="11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Sets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2863" y="1198525"/>
            <a:ext cx="2072040" cy="155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9088" y="1198538"/>
            <a:ext cx="2072050" cy="1554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42863" y="2968787"/>
            <a:ext cx="2072050" cy="1554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9088" y="2932213"/>
            <a:ext cx="2072050" cy="155403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303125" y="1797475"/>
            <a:ext cx="17757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Unoccluded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303125" y="3567775"/>
            <a:ext cx="17757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Medium Occlusions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7096550" y="1797500"/>
            <a:ext cx="29073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Low</a:t>
            </a:r>
            <a:r>
              <a:rPr lang="en">
                <a:solidFill>
                  <a:schemeClr val="lt2"/>
                </a:solidFill>
              </a:rPr>
              <a:t> Occlusions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7096550" y="3567775"/>
            <a:ext cx="29073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High</a:t>
            </a:r>
            <a:r>
              <a:rPr lang="en">
                <a:solidFill>
                  <a:schemeClr val="lt2"/>
                </a:solidFill>
              </a:rPr>
              <a:t> Occlusions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Model &amp; Metrics</a:t>
            </a:r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Best </a:t>
            </a:r>
            <a:r>
              <a:rPr lang="en" sz="1600"/>
              <a:t>Model:</a:t>
            </a:r>
            <a:endParaRPr sz="16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VGG-16 Deep Convolutional Neural Network pre-trained on ImageNet database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Last 5 layers unfrozen to allow for additional training on hotel chain database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Metrics:</a:t>
            </a:r>
            <a:endParaRPr sz="16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Precision: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What proportion of positive identifications was actually correct?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Recall: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What proportion of actual positives was identified correctly?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>
                <a:solidFill>
                  <a:srgbClr val="FF0000"/>
                </a:solidFill>
              </a:rPr>
              <a:t>F1-Score</a:t>
            </a:r>
            <a:r>
              <a:rPr lang="en" sz="1400"/>
              <a:t>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</a:t>
            </a:r>
            <a:r>
              <a:rPr lang="en" sz="1400"/>
              <a:t>he harmonic mean of Precision and Recall</a:t>
            </a:r>
            <a:endParaRPr sz="1400"/>
          </a:p>
        </p:txBody>
      </p:sp>
      <p:sp>
        <p:nvSpPr>
          <p:cNvPr id="104" name="Google Shape;104;p18"/>
          <p:cNvSpPr txBox="1"/>
          <p:nvPr/>
        </p:nvSpPr>
        <p:spPr>
          <a:xfrm>
            <a:off x="311700" y="4661500"/>
            <a:ext cx="8520600" cy="2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Source: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Classification: Precision and Recall</a:t>
            </a:r>
            <a:endParaRPr sz="1200">
              <a:solidFill>
                <a:srgbClr val="FFFFFF"/>
              </a:solidFill>
            </a:endParaRPr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5325" y="445025"/>
            <a:ext cx="2286351" cy="914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88650" y="2885725"/>
            <a:ext cx="2143650" cy="160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112" name="Google Shape;112;p19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0775" y="1178050"/>
            <a:ext cx="5442450" cy="336523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19"/>
          <p:cNvCxnSpPr/>
          <p:nvPr/>
        </p:nvCxnSpPr>
        <p:spPr>
          <a:xfrm>
            <a:off x="2268975" y="2951075"/>
            <a:ext cx="48651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Difficulties</a:t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175" y="1600250"/>
            <a:ext cx="2508800" cy="166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4313" y="1600250"/>
            <a:ext cx="2508800" cy="1669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0475" y="1600250"/>
            <a:ext cx="2812506" cy="166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/>
        </p:nvSpPr>
        <p:spPr>
          <a:xfrm>
            <a:off x="692675" y="3381525"/>
            <a:ext cx="15798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Comfort Inn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3690900" y="3381525"/>
            <a:ext cx="17622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Best Western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4" name="Google Shape;124;p20"/>
          <p:cNvSpPr txBox="1"/>
          <p:nvPr/>
        </p:nvSpPr>
        <p:spPr>
          <a:xfrm>
            <a:off x="6645625" y="3381525"/>
            <a:ext cx="1762200" cy="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Hilton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- Comfort Inn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8450" y="1117063"/>
            <a:ext cx="1953825" cy="351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9400" y="1117075"/>
            <a:ext cx="1953825" cy="3535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